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</p:sldIdLst>
  <p:sldSz cy="5143500" cx="9144000"/>
  <p:notesSz cx="6858000" cy="9144000"/>
  <p:embeddedFontLst>
    <p:embeddedFont>
      <p:font typeface="Anton"/>
      <p:regular r:id="rId94"/>
    </p:embeddedFont>
    <p:embeddedFont>
      <p:font typeface="Lato"/>
      <p:regular r:id="rId95"/>
      <p:bold r:id="rId96"/>
      <p:italic r:id="rId97"/>
      <p:boldItalic r:id="rId98"/>
    </p:embeddedFont>
    <p:embeddedFont>
      <p:font typeface="Helvetica Neue"/>
      <p:regular r:id="rId99"/>
      <p:bold r:id="rId100"/>
      <p:italic r:id="rId101"/>
      <p:boldItalic r:id="rId102"/>
    </p:embeddedFont>
    <p:embeddedFont>
      <p:font typeface="Helvetica Neue Light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2D6909-AA48-496C-A444-197A95352C8E}">
  <a:tblStyle styleId="{812D6909-AA48-496C-A444-197A95352C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9E6C0F8-957E-412E-A183-39763F6081B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6" Type="http://schemas.openxmlformats.org/officeDocument/2006/relationships/font" Target="fonts/HelveticaNeueLight-boldItalic.fntdata"/><Relationship Id="rId105" Type="http://schemas.openxmlformats.org/officeDocument/2006/relationships/font" Target="fonts/HelveticaNeueLight-italic.fntdata"/><Relationship Id="rId104" Type="http://schemas.openxmlformats.org/officeDocument/2006/relationships/font" Target="fonts/HelveticaNeueLight-bold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HelveticaNeueLight-regular.fntdata"/><Relationship Id="rId102" Type="http://schemas.openxmlformats.org/officeDocument/2006/relationships/font" Target="fonts/HelveticaNeue-boldItalic.fntdata"/><Relationship Id="rId101" Type="http://schemas.openxmlformats.org/officeDocument/2006/relationships/font" Target="fonts/HelveticaNeue-italic.fntdata"/><Relationship Id="rId100" Type="http://schemas.openxmlformats.org/officeDocument/2006/relationships/font" Target="fonts/HelveticaNeue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Lato-regular.fntdata"/><Relationship Id="rId94" Type="http://schemas.openxmlformats.org/officeDocument/2006/relationships/font" Target="fonts/Anton-regular.fntdata"/><Relationship Id="rId97" Type="http://schemas.openxmlformats.org/officeDocument/2006/relationships/font" Target="fonts/Lato-italic.fntdata"/><Relationship Id="rId96" Type="http://schemas.openxmlformats.org/officeDocument/2006/relationships/font" Target="fonts/Lato-bold.fntdata"/><Relationship Id="rId11" Type="http://schemas.openxmlformats.org/officeDocument/2006/relationships/slide" Target="slides/slide3.xml"/><Relationship Id="rId99" Type="http://schemas.openxmlformats.org/officeDocument/2006/relationships/font" Target="fonts/HelveticaNeue-regular.fntdata"/><Relationship Id="rId10" Type="http://schemas.openxmlformats.org/officeDocument/2006/relationships/slide" Target="slides/slide2.xml"/><Relationship Id="rId98" Type="http://schemas.openxmlformats.org/officeDocument/2006/relationships/font" Target="fonts/Lato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5/10 minutos.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usan algún addEventListener dentro de useEffect.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aprovecharía este momento para demostrar qué pasa si no “matamos” procesos dentro del useEffect (removeEventListener).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Actividad - Crear máscara de input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20 minutos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creación de un campo de texto que no permita ingresar vocales.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sería ideal dividir la clase en break-out rooms, donde los/as tutores/as tengan una sala con sus estudiantes a cargo, para realizar este desafío. Allí deberán explicar nuevamente el desafío, encargándose de dar los tips básicos para orientar cómo encararlo. A los 10 minutos, tendrán que preguntar si alguien tuvo algún problema para hacerlo. A los 15, lo ideal sería que él/ella mismo/a se encargue de resolver el desafío.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Demostración - Eventos - Props y callbacks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5/10 minutos.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mostrar un ejemplo sobre cómo deberían funcionar los eventos, callbacks y props.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Demostración - Creación de un contexto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5/10 minutos.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crear un context, y explicar para qué sirve.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Actividad - Context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20 minutos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crear un context que englobe toda la app.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sería ideal dividir la clase en break-out rooms, donde los/as tutores/as tengan una sala con sus estudiantes a cargo, para realizar este desafío. Allí deberán explicar nuevamente el desafío, encargándose de dar los tips básicos para orientar cómo encararlo. A los 10 minutos, tendrán que preguntar si alguien tuvo algún problema para hacerlo. A los 15, lo ideal sería que él/ella mismo/a se encargue de resolver el desafío.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Google Shape;10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www.w3.org/TR/uievents/" TargetMode="External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1.gif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tackblitz.com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hyperlink" Target="https://twitter.com/Mappletons" TargetMode="External"/><Relationship Id="rId6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31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0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Relationship Id="rId4" Type="http://schemas.openxmlformats.org/officeDocument/2006/relationships/image" Target="../media/image31.gif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.png"/><Relationship Id="rId4" Type="http://schemas.openxmlformats.org/officeDocument/2006/relationships/image" Target="../media/image4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.png"/><Relationship Id="rId4" Type="http://schemas.openxmlformats.org/officeDocument/2006/relationships/image" Target="../media/image31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.png"/><Relationship Id="rId4" Type="http://schemas.openxmlformats.org/officeDocument/2006/relationships/image" Target="../media/image5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.png"/><Relationship Id="rId4" Type="http://schemas.openxmlformats.org/officeDocument/2006/relationships/image" Target="../media/image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5.png"/><Relationship Id="rId4" Type="http://schemas.openxmlformats.org/officeDocument/2006/relationships/image" Target="../media/image5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5.png"/><Relationship Id="rId4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EVENTOS &amp; CONTEXT 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5" name="Google Shape;145;p3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37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05.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6"/>
          <p:cNvSpPr txBox="1"/>
          <p:nvPr/>
        </p:nvSpPr>
        <p:spPr>
          <a:xfrm>
            <a:off x="1026350" y="1018088"/>
            <a:ext cx="42384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todas las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interacciones 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usuario que producen algún tipo de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respuesta o efecto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secundario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2" name="Google Shape;212;p46"/>
          <p:cNvSpPr txBox="1"/>
          <p:nvPr/>
        </p:nvSpPr>
        <p:spPr>
          <a:xfrm>
            <a:off x="1026350" y="375825"/>
            <a:ext cx="2982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EVENTOS MANUALES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525" y="2751801"/>
            <a:ext cx="4178276" cy="20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6375" y="1427900"/>
            <a:ext cx="2982600" cy="14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DOM EVENTS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0" name="Google Shape;2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62822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 </a:t>
            </a:r>
            <a:r>
              <a:rPr b="0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 una serie de eventos </a:t>
            </a:r>
            <a:r>
              <a:rPr b="0" i="0" lang="es-419" sz="2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estándar</a:t>
            </a:r>
            <a:r>
              <a:rPr b="0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se dividen en varias categorías: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Dispositivo/acción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mouse, input, keyboard, wheel, focus, etcétera.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Custom events: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posible definir eventos propios que disparen la información que queramos.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7" name="Google Shape;22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5275" y="1259238"/>
            <a:ext cx="2159475" cy="21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/>
        </p:nvSpPr>
        <p:spPr>
          <a:xfrm>
            <a:off x="314850" y="662500"/>
            <a:ext cx="5217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de UI más conocido es el </a:t>
            </a:r>
            <a:r>
              <a:rPr b="1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click.</a:t>
            </a:r>
            <a:endParaRPr b="1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275" y="2199600"/>
            <a:ext cx="4706151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9"/>
          <p:cNvPicPr preferRelativeResize="0"/>
          <p:nvPr/>
        </p:nvPicPr>
        <p:blipFill rotWithShape="1">
          <a:blip r:embed="rId5">
            <a:alphaModFix/>
          </a:blip>
          <a:srcRect b="2271" l="1994" r="1676" t="4971"/>
          <a:stretch/>
        </p:blipFill>
        <p:spPr>
          <a:xfrm>
            <a:off x="5531850" y="2072975"/>
            <a:ext cx="3432124" cy="18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0"/>
          <p:cNvSpPr txBox="1"/>
          <p:nvPr/>
        </p:nvSpPr>
        <p:spPr>
          <a:xfrm>
            <a:off x="723325" y="1352900"/>
            <a:ext cx="4113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 probablemente lo utilices casi tanto como el scroll vía un </a:t>
            </a:r>
            <a:r>
              <a:rPr b="1" i="0" lang="es-419" sz="2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wheel event</a:t>
            </a:r>
            <a:endParaRPr b="1" i="0" sz="26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1" name="Google Shape;2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0"/>
          <p:cNvPicPr preferRelativeResize="0"/>
          <p:nvPr/>
        </p:nvPicPr>
        <p:blipFill rotWithShape="1">
          <a:blip r:embed="rId4">
            <a:alphaModFix/>
          </a:blip>
          <a:srcRect b="0" l="17647" r="13110" t="0"/>
          <a:stretch/>
        </p:blipFill>
        <p:spPr>
          <a:xfrm>
            <a:off x="5357800" y="1084675"/>
            <a:ext cx="2880876" cy="23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 LISTENER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8" name="Google Shape;2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2"/>
          <p:cNvSpPr txBox="1"/>
          <p:nvPr/>
        </p:nvSpPr>
        <p:spPr>
          <a:xfrm>
            <a:off x="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EVENT LISTENER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5" name="Google Shape;255;p52"/>
          <p:cNvSpPr txBox="1"/>
          <p:nvPr/>
        </p:nvSpPr>
        <p:spPr>
          <a:xfrm>
            <a:off x="809400" y="855625"/>
            <a:ext cx="75252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i="0" lang="es-419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 </a:t>
            </a: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patrón de diseño que sirve, como su nombre lo indica, para </a:t>
            </a:r>
            <a:r>
              <a:rPr b="1" i="0" lang="es-419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escuchar cuando un algo ocurre en algún elemento, librería o API, </a:t>
            </a: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poder realizar una acción en consecuencia.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6" name="Google Shape;25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425" y="2446850"/>
            <a:ext cx="1379125" cy="13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2"/>
          <p:cNvSpPr txBox="1"/>
          <p:nvPr/>
        </p:nvSpPr>
        <p:spPr>
          <a:xfrm>
            <a:off x="809375" y="4108800"/>
            <a:ext cx="7525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-419" sz="18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Tip: ¡hay otros lenguajes que también implementan eventos!</a:t>
            </a:r>
            <a:endParaRPr b="0" i="1" sz="18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CONFIGURANDO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 LISTENERS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3" name="Google Shape;26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AGREGANDO UN EVENT LISTENER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0" name="Google Shape;27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450" y="1713489"/>
            <a:ext cx="7885075" cy="5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4"/>
          <p:cNvSpPr txBox="1"/>
          <p:nvPr/>
        </p:nvSpPr>
        <p:spPr>
          <a:xfrm>
            <a:off x="521625" y="2960875"/>
            <a:ext cx="4820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 evento que quiero escuchar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72" name="Google Shape;272;p54"/>
          <p:cNvCxnSpPr/>
          <p:nvPr/>
        </p:nvCxnSpPr>
        <p:spPr>
          <a:xfrm flipH="1" rot="10800000">
            <a:off x="2498975" y="2159075"/>
            <a:ext cx="2596200" cy="89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3" name="Google Shape;273;p54"/>
          <p:cNvSpPr txBox="1"/>
          <p:nvPr/>
        </p:nvSpPr>
        <p:spPr>
          <a:xfrm>
            <a:off x="521625" y="3682475"/>
            <a:ext cx="4820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 de la función a registrar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74" name="Google Shape;274;p54"/>
          <p:cNvCxnSpPr/>
          <p:nvPr/>
        </p:nvCxnSpPr>
        <p:spPr>
          <a:xfrm flipH="1" rot="10800000">
            <a:off x="4658275" y="2134950"/>
            <a:ext cx="2050200" cy="177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54"/>
          <p:cNvSpPr txBox="1"/>
          <p:nvPr/>
        </p:nvSpPr>
        <p:spPr>
          <a:xfrm>
            <a:off x="50" y="4243200"/>
            <a:ext cx="9144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1" lang="es-419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Nota: ¡guardar </a:t>
            </a:r>
            <a:r>
              <a:rPr b="1" i="1" lang="es-419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referencia</a:t>
            </a:r>
            <a:r>
              <a:rPr b="0" i="1" lang="es-419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poder removerlo después! </a:t>
            </a:r>
            <a:endParaRPr b="0" i="1" sz="19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5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REMOVIENDO UN EVENT LISTENER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2" name="Google Shape;2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50" y="1841425"/>
            <a:ext cx="5788501" cy="14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0475" y="1670696"/>
            <a:ext cx="2013500" cy="18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5"/>
          <p:cNvSpPr txBox="1"/>
          <p:nvPr/>
        </p:nvSpPr>
        <p:spPr>
          <a:xfrm>
            <a:off x="0" y="3846300"/>
            <a:ext cx="9144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1" lang="es-419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Nota: invocar el </a:t>
            </a:r>
            <a:r>
              <a:rPr b="1" i="1" lang="es-419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removeEventListener</a:t>
            </a:r>
            <a:r>
              <a:rPr b="0" i="1" lang="es-419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la función de limpieza de nuestros hooks en donde los hayamos registrado.</a:t>
            </a:r>
            <a:endParaRPr b="0" i="1" sz="19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/>
        </p:nvSpPr>
        <p:spPr>
          <a:xfrm>
            <a:off x="4006550" y="1618454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el sistema de eventos de react y su implementación.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Diseñar componentes orientados a eventos.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Organizar los eventos aplicativos de nuestros proyectos.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interacciones persistentes entre componentes.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implementaciones custom de context.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2" name="Google Shape;1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4" name="Google Shape;1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6"/>
          <p:cNvSpPr txBox="1"/>
          <p:nvPr/>
        </p:nvSpPr>
        <p:spPr>
          <a:xfrm>
            <a:off x="638400" y="1685275"/>
            <a:ext cx="7867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des-registran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nombre y la referencia a la función con que los registramos (no alcanza únicamente el nombre).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registras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manualmente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evento del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tu componente de react hazlo dentro de un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effect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asegúrate de de-registrarlo en la función de limpieza en el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efecto.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Recordemos: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 dejamos event listeners sin des-registrar corremos riesgos de crear leaks de memoria o registrar un evento más de una vez ( se ejecutara una vez por cada register ).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56"/>
          <p:cNvSpPr txBox="1"/>
          <p:nvPr/>
        </p:nvSpPr>
        <p:spPr>
          <a:xfrm>
            <a:off x="0" y="588825"/>
            <a:ext cx="91440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REMOVIENDO EVENTOS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REACT Y LOS EVENTOS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7" name="Google Shape;2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8"/>
          <p:cNvSpPr txBox="1"/>
          <p:nvPr/>
        </p:nvSpPr>
        <p:spPr>
          <a:xfrm>
            <a:off x="533750" y="1152425"/>
            <a:ext cx="47796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distintos browsers 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 tener algunas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variaciones 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contenido de los eventos.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haría difícil utilizarlos de manera uniforme en cada plataforma. React es consciente de esto, y nos ayuda proveyendo esta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abstracción.</a:t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58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SYNTHETIC EVENTS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5" name="Google Shape;30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4475" y="1415624"/>
            <a:ext cx="3128950" cy="2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/>
        </p:nvSpPr>
        <p:spPr>
          <a:xfrm>
            <a:off x="665850" y="13407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Sirven para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normalizar/estandarizar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eventos entre browsers.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Siempre que registre un evento vía React/Jsx con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onClick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obtendré el evento nativo, sino uno sintético.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destruyen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terminar la ejecución de la función vinculada (por performance).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acceder al evento nativo via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evt.nativeEvent</a:t>
            </a:r>
            <a:endParaRPr b="1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1" name="Google Shape;31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250" y="3722503"/>
            <a:ext cx="5923500" cy="55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9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SYNTHETIC EVENTS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/>
          <p:nvPr/>
        </p:nvSpPr>
        <p:spPr>
          <a:xfrm>
            <a:off x="2187450" y="17065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9" name="Google Shape;31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78" y="2435150"/>
            <a:ext cx="2362650" cy="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5199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0"/>
          <p:cNvSpPr txBox="1"/>
          <p:nvPr/>
        </p:nvSpPr>
        <p:spPr>
          <a:xfrm>
            <a:off x="809550" y="3807400"/>
            <a:ext cx="75249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DECLARANDO UN EVENTO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8" name="Google Shape;32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2"/>
          <p:cNvSpPr txBox="1"/>
          <p:nvPr/>
        </p:nvSpPr>
        <p:spPr>
          <a:xfrm>
            <a:off x="844375" y="1152425"/>
            <a:ext cx="43719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62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DECLARANDO UN EVENTO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6" name="Google Shape;33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600" y="1152424"/>
            <a:ext cx="7302802" cy="27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2"/>
          <p:cNvSpPr txBox="1"/>
          <p:nvPr/>
        </p:nvSpPr>
        <p:spPr>
          <a:xfrm>
            <a:off x="920600" y="4048475"/>
            <a:ext cx="64065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necesito almacenar el valor del evento puedo guardarlo en un estado.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/>
        </p:nvSpPr>
        <p:spPr>
          <a:xfrm>
            <a:off x="844375" y="1152425"/>
            <a:ext cx="43719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63"/>
          <p:cNvSpPr txBox="1"/>
          <p:nvPr/>
        </p:nvSpPr>
        <p:spPr>
          <a:xfrm>
            <a:off x="-125" y="3929600"/>
            <a:ext cx="91440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necesito </a:t>
            </a:r>
            <a:r>
              <a:rPr b="1" i="0" lang="es-419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almacenar </a:t>
            </a: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valor del evento puedo </a:t>
            </a:r>
            <a:r>
              <a:rPr b="1" i="0" lang="es-419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guardarlo en un estado</a:t>
            </a: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llamar a </a:t>
            </a:r>
            <a:r>
              <a:rPr b="1" i="0" lang="es-419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event.persist()</a:t>
            </a: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pero no suele ser conveniente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y/o necesario.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5" name="Google Shape;34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600" y="1018100"/>
            <a:ext cx="6723680" cy="29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3"/>
          <p:cNvSpPr txBox="1"/>
          <p:nvPr/>
        </p:nvSpPr>
        <p:spPr>
          <a:xfrm>
            <a:off x="-125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DECLARANDO UN EVENTO - PRECAUCIÓN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/>
          <p:nvPr/>
        </p:nvSpPr>
        <p:spPr>
          <a:xfrm>
            <a:off x="513425" y="1018100"/>
            <a:ext cx="37932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eventos como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onKeyDown 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cancelables, por ejemplo: 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evt.preventDefault()</a:t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2" name="Google Shape;3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4"/>
          <p:cNvSpPr txBox="1"/>
          <p:nvPr/>
        </p:nvSpPr>
        <p:spPr>
          <a:xfrm>
            <a:off x="50" y="388400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CANCELANDO EL EVENTO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4" name="Google Shape;35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4235" y="1021650"/>
            <a:ext cx="4679765" cy="3100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64"/>
          <p:cNvCxnSpPr/>
          <p:nvPr/>
        </p:nvCxnSpPr>
        <p:spPr>
          <a:xfrm flipH="1" rot="10800000">
            <a:off x="3493700" y="1795575"/>
            <a:ext cx="1467600" cy="1491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5"/>
          <p:cNvSpPr txBox="1"/>
          <p:nvPr/>
        </p:nvSpPr>
        <p:spPr>
          <a:xfrm>
            <a:off x="586225" y="1085700"/>
            <a:ext cx="4584900" cy="3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por default se ejecutan en el elemento, y en cada uno de sus ancestros. Si esto puede traer algún efecto secundario podemos cancelar la propagación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bubbling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evt.stopPropagation()</a:t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5"/>
          <p:cNvSpPr txBox="1"/>
          <p:nvPr/>
        </p:nvSpPr>
        <p:spPr>
          <a:xfrm>
            <a:off x="25" y="400525"/>
            <a:ext cx="914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EVITANDO LA PROPAGACIÓN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3" name="Google Shape;36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8675" y="1422525"/>
            <a:ext cx="3385776" cy="22984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65"/>
          <p:cNvCxnSpPr/>
          <p:nvPr/>
        </p:nvCxnSpPr>
        <p:spPr>
          <a:xfrm flipH="1" rot="10800000">
            <a:off x="3906150" y="2050250"/>
            <a:ext cx="1880400" cy="2207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NavLink:</a:t>
            </a:r>
            <a:r>
              <a:rPr b="0" i="0" lang="es-419" sz="13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link con un estilo, está siempre detectando la ruta actual, y si coincide con la suya nos activa la clase que le demos para que el user sepa qué ítem de la lista corresponde con la vista actual.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useParams:</a:t>
            </a:r>
            <a:r>
              <a:rPr b="0" i="0" lang="es-419" sz="13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podemos utilizar para leer en js los parámetros de la ruta. En combinación con un useEffect, nos sirve para obtener actualizaciones sobre los parámetros.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9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-419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1" name="Google Shape;1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9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39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7"/>
          <p:cNvSpPr txBox="1"/>
          <p:nvPr/>
        </p:nvSpPr>
        <p:spPr>
          <a:xfrm>
            <a:off x="1307400" y="2077200"/>
            <a:ext cx="652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 BREAKOUT ROOMS!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6" name="Google Shape;37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7"/>
          <p:cNvSpPr txBox="1"/>
          <p:nvPr/>
        </p:nvSpPr>
        <p:spPr>
          <a:xfrm>
            <a:off x="1473750" y="3183775"/>
            <a:ext cx="619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 UNA MÁSCARA DE INPUT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input de texto que no permita el ingreso de vocales.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3" name="Google Shape;3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419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69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b="0" i="0" lang="es-419" sz="20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stackblitz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input de texto que no permita el ingreso de vocales, cancelando su evento onKeyDown en los keys adecuados.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Pista: el synthetic event de keydown tiene varias propiedades, encuentra cuál te puede dar la información de la tecla ;)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15 minutos para realizar la actividad.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1" name="Google Shape;39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0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COMPONENTES BASADOS EN EVENTOS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1"/>
          <p:cNvSpPr txBox="1"/>
          <p:nvPr/>
        </p:nvSpPr>
        <p:spPr>
          <a:xfrm>
            <a:off x="1002600" y="261250"/>
            <a:ext cx="71388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UNIDIRECTIONAL SYMMETRY</a:t>
            </a:r>
            <a:endParaRPr b="0" i="1" sz="30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3" name="Google Shape;40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1"/>
          <p:cNvPicPr preferRelativeResize="0"/>
          <p:nvPr/>
        </p:nvPicPr>
        <p:blipFill rotWithShape="1">
          <a:blip r:embed="rId4">
            <a:alphaModFix/>
          </a:blip>
          <a:srcRect b="0" l="2210" r="0" t="0"/>
          <a:stretch/>
        </p:blipFill>
        <p:spPr>
          <a:xfrm>
            <a:off x="717175" y="926100"/>
            <a:ext cx="3084601" cy="35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1"/>
          <p:cNvSpPr txBox="1"/>
          <p:nvPr/>
        </p:nvSpPr>
        <p:spPr>
          <a:xfrm>
            <a:off x="198425" y="4659613"/>
            <a:ext cx="7439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Ilustradora: </a:t>
            </a:r>
            <a:r>
              <a:rPr b="1" i="0" lang="es-419" sz="1400" u="sng" cap="none" strike="noStrike">
                <a:solidFill>
                  <a:srgbClr val="0097A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Maggie Appleton</a:t>
            </a:r>
            <a:r>
              <a:rPr b="1" i="0" lang="es-419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@ Woman of React 2020</a:t>
            </a:r>
            <a:endParaRPr b="1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6" name="Google Shape;406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94250" y="926100"/>
            <a:ext cx="3483955" cy="3537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71"/>
          <p:cNvSpPr txBox="1"/>
          <p:nvPr/>
        </p:nvSpPr>
        <p:spPr>
          <a:xfrm>
            <a:off x="3110900" y="2212350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Bajan los datos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8" name="Google Shape;408;p71"/>
          <p:cNvSpPr txBox="1"/>
          <p:nvPr/>
        </p:nvSpPr>
        <p:spPr>
          <a:xfrm>
            <a:off x="7390500" y="3604175"/>
            <a:ext cx="1128000" cy="7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Suben los eventos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9" name="Google Shape;409;p71"/>
          <p:cNvSpPr txBox="1"/>
          <p:nvPr/>
        </p:nvSpPr>
        <p:spPr>
          <a:xfrm>
            <a:off x="7312425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71"/>
          <p:cNvSpPr txBox="1"/>
          <p:nvPr/>
        </p:nvSpPr>
        <p:spPr>
          <a:xfrm>
            <a:off x="2992450" y="11563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Reacción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INTERCAMBIABILIDAD/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AGNOSTIC BEHAVIOR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6" name="Google Shape;41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3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INTERCAMBIABILIDAD 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3" name="Google Shape;423;p73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73"/>
          <p:cNvSpPr txBox="1"/>
          <p:nvPr/>
        </p:nvSpPr>
        <p:spPr>
          <a:xfrm>
            <a:off x="507300" y="1421700"/>
            <a:ext cx="4068300" cy="29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Implementando componentes de manera eficiente, podremos generar intercambiabilidad, e </a:t>
            </a:r>
            <a:r>
              <a:rPr b="1" i="0" lang="es-419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intercambiar funcionalidades </a:t>
            </a: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 mucho esfuerzo.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5" name="Google Shape;42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6725" y="1323500"/>
            <a:ext cx="3607726" cy="2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4"/>
          <p:cNvSpPr txBox="1"/>
          <p:nvPr/>
        </p:nvSpPr>
        <p:spPr>
          <a:xfrm>
            <a:off x="420125" y="-97800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INTERCAMBIABILIDAD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2" name="Google Shape;432;p74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74"/>
          <p:cNvSpPr txBox="1"/>
          <p:nvPr/>
        </p:nvSpPr>
        <p:spPr>
          <a:xfrm>
            <a:off x="507300" y="1187350"/>
            <a:ext cx="3432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generar </a:t>
            </a:r>
            <a:r>
              <a:rPr b="1" i="0" lang="es-419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variaciones del mismo componente,</a:t>
            </a:r>
            <a:r>
              <a:rPr b="0" i="0" lang="es-419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distinto layout y el mismo comportamiento.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4" name="Google Shape;43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9500" y="302825"/>
            <a:ext cx="5204501" cy="427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5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ABSTRACCIÓN: CASO 1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75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2" name="Google Shape;44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00725"/>
            <a:ext cx="6535648" cy="4017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75"/>
          <p:cNvCxnSpPr>
            <a:stCxn id="444" idx="1"/>
          </p:cNvCxnSpPr>
          <p:nvPr/>
        </p:nvCxnSpPr>
        <p:spPr>
          <a:xfrm rot="10800000">
            <a:off x="3622100" y="1192350"/>
            <a:ext cx="1986900" cy="1509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4" name="Google Shape;444;p75"/>
          <p:cNvSpPr txBox="1"/>
          <p:nvPr/>
        </p:nvSpPr>
        <p:spPr>
          <a:xfrm>
            <a:off x="5609000" y="1521450"/>
            <a:ext cx="3213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 como estrategia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ocultar el comportamiento interno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rendering e implementación de change events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 txBox="1"/>
          <p:nvPr/>
        </p:nvSpPr>
        <p:spPr>
          <a:xfrm>
            <a:off x="2039325" y="2077200"/>
            <a:ext cx="507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MOMENTO DE EXPOSICIÓN DOCENTE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0" name="Google Shape;1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7013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1" name="Google Shape;451;p76"/>
          <p:cNvPicPr preferRelativeResize="0"/>
          <p:nvPr/>
        </p:nvPicPr>
        <p:blipFill rotWithShape="1">
          <a:blip r:embed="rId4">
            <a:alphaModFix/>
          </a:blip>
          <a:srcRect b="13850" l="0" r="0" t="-10117"/>
          <a:stretch/>
        </p:blipFill>
        <p:spPr>
          <a:xfrm>
            <a:off x="45425" y="295513"/>
            <a:ext cx="6115526" cy="475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76"/>
          <p:cNvCxnSpPr/>
          <p:nvPr/>
        </p:nvCxnSpPr>
        <p:spPr>
          <a:xfrm rot="10800000">
            <a:off x="2747875" y="1158275"/>
            <a:ext cx="2577300" cy="1385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3" name="Google Shape;453;p76"/>
          <p:cNvSpPr txBox="1"/>
          <p:nvPr/>
        </p:nvSpPr>
        <p:spPr>
          <a:xfrm>
            <a:off x="5279750" y="2214175"/>
            <a:ext cx="3213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consumer sigue sin cambiar la firma de consumo: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-"/>
            </a:pP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onSelect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-"/>
            </a:pP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defaultOption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76"/>
          <p:cNvSpPr txBox="1"/>
          <p:nvPr/>
        </p:nvSpPr>
        <p:spPr>
          <a:xfrm>
            <a:off x="125" y="-3264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ABSTRACCIÓN: CASO 2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7"/>
          <p:cNvSpPr txBox="1"/>
          <p:nvPr/>
        </p:nvSpPr>
        <p:spPr>
          <a:xfrm>
            <a:off x="665975" y="16362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mover la lógica compleja a componentes de menor orden.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ambos se comportan igual, el parent no lo sabrá aunque sus implementaciones sean distintas.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que el parent se encargue del resultado final sin darle esa responsabilidad a sus children.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1" name="Google Shape;461;p77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ORIENTACIÓN A EVENTOS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8"/>
          <p:cNvSpPr txBox="1"/>
          <p:nvPr/>
        </p:nvSpPr>
        <p:spPr>
          <a:xfrm>
            <a:off x="2187450" y="15026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7" name="Google Shape;46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78" y="23239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¡30/45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9" name="Google Shape;479;p80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80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1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Evento: </a:t>
            </a:r>
            <a:r>
              <a:rPr b="0" i="0" lang="es-419" sz="12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estímulo programático, que puede ser provocado de manera automática, o ser el resultado de una interacción del usuario con la UI.</a:t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Listener:</a:t>
            </a:r>
            <a:r>
              <a:rPr b="0" i="0" lang="es-419" sz="12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patrón de diseño que sirve, como su nombre lo indica, para escuchar cuando un algo ocurre en algún elemento, librería o API, y poder realizar una acción en consecuencia.</a:t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6" name="Google Shape;486;p81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-419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7" name="Google Shape;48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1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9" name="Google Shape;489;p81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2"/>
          <p:cNvSpPr txBox="1"/>
          <p:nvPr/>
        </p:nvSpPr>
        <p:spPr>
          <a:xfrm>
            <a:off x="2039325" y="2077200"/>
            <a:ext cx="507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MOMENTO DE EXPOSICIÓN DOCENTE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6" name="Google Shape;49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7013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3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CONTEXTO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6649" y="1040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4"/>
          <p:cNvSpPr txBox="1"/>
          <p:nvPr/>
        </p:nvSpPr>
        <p:spPr>
          <a:xfrm>
            <a:off x="181650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Dado que React funciona con un flujo de datos unidireccional, la única manera de transmitir datos es vía </a:t>
            </a:r>
            <a:r>
              <a:rPr b="1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props.</a:t>
            </a:r>
            <a:endParaRPr b="1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Google Shape;509;p84"/>
          <p:cNvPicPr preferRelativeResize="0"/>
          <p:nvPr/>
        </p:nvPicPr>
        <p:blipFill rotWithShape="1">
          <a:blip r:embed="rId5">
            <a:alphaModFix/>
          </a:blip>
          <a:srcRect b="0" l="19266" r="19492" t="0"/>
          <a:stretch/>
        </p:blipFill>
        <p:spPr>
          <a:xfrm>
            <a:off x="5217000" y="1131000"/>
            <a:ext cx="1186524" cy="242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5"/>
          <p:cNvSpPr txBox="1"/>
          <p:nvPr/>
        </p:nvSpPr>
        <p:spPr>
          <a:xfrm>
            <a:off x="307300" y="808475"/>
            <a:ext cx="30333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quisiera llevar una variable desde el punto más alto a mi punto de uso, me vería en algo parecido a lo siguiente: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6" name="Google Shape;51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8050" y="808475"/>
            <a:ext cx="5755949" cy="2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5"/>
          <p:cNvSpPr txBox="1"/>
          <p:nvPr/>
        </p:nvSpPr>
        <p:spPr>
          <a:xfrm>
            <a:off x="307300" y="3810000"/>
            <a:ext cx="8256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Requeriría pasar la prop ‘isDarkMode’ por cada componente hasta llegar al requerido, y este caso son solo tres nestings (anidaciones).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85"/>
          <p:cNvSpPr/>
          <p:nvPr/>
        </p:nvSpPr>
        <p:spPr>
          <a:xfrm>
            <a:off x="5252675" y="691450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5"/>
          <p:cNvSpPr/>
          <p:nvPr/>
        </p:nvSpPr>
        <p:spPr>
          <a:xfrm>
            <a:off x="5252675" y="1401875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5"/>
          <p:cNvSpPr/>
          <p:nvPr/>
        </p:nvSpPr>
        <p:spPr>
          <a:xfrm>
            <a:off x="6236800" y="2828000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85"/>
          <p:cNvCxnSpPr>
            <a:stCxn id="520" idx="0"/>
            <a:endCxn id="519" idx="4"/>
          </p:cNvCxnSpPr>
          <p:nvPr/>
        </p:nvCxnSpPr>
        <p:spPr>
          <a:xfrm rot="10800000">
            <a:off x="6120100" y="1899200"/>
            <a:ext cx="984000" cy="928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p85"/>
          <p:cNvCxnSpPr>
            <a:stCxn id="519" idx="0"/>
            <a:endCxn id="518" idx="4"/>
          </p:cNvCxnSpPr>
          <p:nvPr/>
        </p:nvCxnSpPr>
        <p:spPr>
          <a:xfrm rot="10800000">
            <a:off x="6119975" y="1188875"/>
            <a:ext cx="0" cy="213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86"/>
          <p:cNvSpPr txBox="1"/>
          <p:nvPr/>
        </p:nvSpPr>
        <p:spPr>
          <a:xfrm>
            <a:off x="217650" y="808475"/>
            <a:ext cx="30333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Declarando un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podemos sacar todos los pasamanos intermedios.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a sabiendas del tipo de variable, que debería ser global.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9" name="Google Shape;529;p86"/>
          <p:cNvPicPr preferRelativeResize="0"/>
          <p:nvPr/>
        </p:nvPicPr>
        <p:blipFill rotWithShape="1">
          <a:blip r:embed="rId4">
            <a:alphaModFix/>
          </a:blip>
          <a:srcRect b="884" l="0" r="0" t="9812"/>
          <a:stretch/>
        </p:blipFill>
        <p:spPr>
          <a:xfrm>
            <a:off x="3388050" y="60675"/>
            <a:ext cx="5755949" cy="44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86"/>
          <p:cNvSpPr/>
          <p:nvPr/>
        </p:nvSpPr>
        <p:spPr>
          <a:xfrm>
            <a:off x="5761725" y="1159250"/>
            <a:ext cx="19050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7"/>
          <p:cNvSpPr txBox="1"/>
          <p:nvPr/>
        </p:nvSpPr>
        <p:spPr>
          <a:xfrm>
            <a:off x="2420400" y="2077200"/>
            <a:ext cx="4303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CREANDO UN CONTEXT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6" name="Google Shape;53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 txBox="1"/>
          <p:nvPr/>
        </p:nvSpPr>
        <p:spPr>
          <a:xfrm>
            <a:off x="193400" y="785000"/>
            <a:ext cx="30333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declaración es muy simple: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2" name="Google Shape;54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8"/>
          <p:cNvPicPr preferRelativeResize="0"/>
          <p:nvPr/>
        </p:nvPicPr>
        <p:blipFill rotWithShape="1">
          <a:blip r:embed="rId4">
            <a:alphaModFix/>
          </a:blip>
          <a:srcRect b="82007" l="0" r="0" t="9814"/>
          <a:stretch/>
        </p:blipFill>
        <p:spPr>
          <a:xfrm>
            <a:off x="3388050" y="1225250"/>
            <a:ext cx="5755949" cy="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8"/>
          <p:cNvSpPr txBox="1"/>
          <p:nvPr/>
        </p:nvSpPr>
        <p:spPr>
          <a:xfrm>
            <a:off x="193400" y="2429388"/>
            <a:ext cx="30333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puedo darle un default value: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5" name="Google Shape;545;p88"/>
          <p:cNvPicPr preferRelativeResize="0"/>
          <p:nvPr/>
        </p:nvPicPr>
        <p:blipFill rotWithShape="1">
          <a:blip r:embed="rId5">
            <a:alphaModFix/>
          </a:blip>
          <a:srcRect b="8737" l="0" r="0" t="8739"/>
          <a:stretch/>
        </p:blipFill>
        <p:spPr>
          <a:xfrm>
            <a:off x="3388050" y="2869650"/>
            <a:ext cx="5755948" cy="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8"/>
          <p:cNvSpPr txBox="1"/>
          <p:nvPr/>
        </p:nvSpPr>
        <p:spPr>
          <a:xfrm>
            <a:off x="1302750" y="4110875"/>
            <a:ext cx="65385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los próximos pasos entenderemos para qué sirve este ‘default’.</a:t>
            </a:r>
            <a:endParaRPr b="0" i="1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/>
          <p:nvPr/>
        </p:nvSpPr>
        <p:spPr>
          <a:xfrm>
            <a:off x="1245150" y="2094950"/>
            <a:ext cx="66537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 PROVIDER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(PROVEEDOR)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2" name="Google Shape;55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0"/>
          <p:cNvSpPr txBox="1"/>
          <p:nvPr/>
        </p:nvSpPr>
        <p:spPr>
          <a:xfrm>
            <a:off x="179950" y="964400"/>
            <a:ext cx="30333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Tengo que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envolver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nodo de React al que quiero que este provider propague hacia sus children.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90"/>
          <p:cNvSpPr txBox="1"/>
          <p:nvPr/>
        </p:nvSpPr>
        <p:spPr>
          <a:xfrm>
            <a:off x="944550" y="3976775"/>
            <a:ext cx="7254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17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Cuidado: si no seteamos </a:t>
            </a:r>
            <a:r>
              <a:rPr b="1" i="1" lang="es-419" sz="17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r>
              <a:rPr b="0" i="1" lang="es-419" sz="17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1" i="1" lang="es-419" sz="17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1" lang="es-419" sz="17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usará el valor que se le dió en la creación.</a:t>
            </a:r>
            <a:endParaRPr b="0" i="1" sz="17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0" name="Google Shape;560;p90"/>
          <p:cNvPicPr preferRelativeResize="0"/>
          <p:nvPr/>
        </p:nvPicPr>
        <p:blipFill rotWithShape="1">
          <a:blip r:embed="rId4">
            <a:alphaModFix/>
          </a:blip>
          <a:srcRect b="4186" l="0" r="0" t="59122"/>
          <a:stretch/>
        </p:blipFill>
        <p:spPr>
          <a:xfrm>
            <a:off x="3388050" y="1055388"/>
            <a:ext cx="5755949" cy="18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90"/>
          <p:cNvSpPr/>
          <p:nvPr/>
        </p:nvSpPr>
        <p:spPr>
          <a:xfrm>
            <a:off x="4382450" y="1887100"/>
            <a:ext cx="25107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90"/>
          <p:cNvSpPr/>
          <p:nvPr/>
        </p:nvSpPr>
        <p:spPr>
          <a:xfrm>
            <a:off x="6893250" y="1887100"/>
            <a:ext cx="22506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1"/>
          <p:cNvSpPr txBox="1"/>
          <p:nvPr/>
        </p:nvSpPr>
        <p:spPr>
          <a:xfrm>
            <a:off x="2411250" y="1930200"/>
            <a:ext cx="43215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CONSUMIENDO UN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8" name="Google Shape;56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2"/>
          <p:cNvSpPr txBox="1"/>
          <p:nvPr/>
        </p:nvSpPr>
        <p:spPr>
          <a:xfrm>
            <a:off x="193400" y="745575"/>
            <a:ext cx="37608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manera</a:t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useContext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(ThemeContext) 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devolverá el value del </a:t>
            </a:r>
            <a:r>
              <a:rPr b="0" i="0" lang="es-419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&lt;x.Provider value={}&gt;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4" name="Google Shape;57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92"/>
          <p:cNvSpPr txBox="1"/>
          <p:nvPr/>
        </p:nvSpPr>
        <p:spPr>
          <a:xfrm>
            <a:off x="944550" y="3840425"/>
            <a:ext cx="7254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Probablemente también importemos el contexto desde el archivo donde lo hayamos creado, por ejemplo </a:t>
            </a:r>
            <a:r>
              <a:rPr b="1" i="1" lang="es-419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src/context/themeContext.js</a:t>
            </a:r>
            <a:endParaRPr b="1" i="1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6" name="Google Shape;576;p92"/>
          <p:cNvPicPr preferRelativeResize="0"/>
          <p:nvPr/>
        </p:nvPicPr>
        <p:blipFill rotWithShape="1">
          <a:blip r:embed="rId4">
            <a:alphaModFix/>
          </a:blip>
          <a:srcRect b="55210" l="0" r="0" t="-7430"/>
          <a:stretch/>
        </p:blipFill>
        <p:spPr>
          <a:xfrm>
            <a:off x="3954211" y="597425"/>
            <a:ext cx="5189789" cy="2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/>
          <p:nvPr/>
        </p:nvSpPr>
        <p:spPr>
          <a:xfrm>
            <a:off x="824900" y="2077200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DECLARANDO UN CONSUMER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(MODO ALTERNATIVO)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2" name="Google Shape;58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4"/>
          <p:cNvSpPr txBox="1"/>
          <p:nvPr/>
        </p:nvSpPr>
        <p:spPr>
          <a:xfrm>
            <a:off x="193400" y="755125"/>
            <a:ext cx="37608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un consumer, podemos lograr un efecto similar, y si el value cambia React hará el re-render cuando cambie el value del provider.</a:t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8" name="Google Shape;58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4"/>
          <p:cNvSpPr txBox="1"/>
          <p:nvPr/>
        </p:nvSpPr>
        <p:spPr>
          <a:xfrm>
            <a:off x="765900" y="3658750"/>
            <a:ext cx="7612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consumers son cómodos cuando no necesitamos el estado en el componente consumidor </a:t>
            </a:r>
            <a:r>
              <a:rPr b="1" i="1" lang="es-419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(ComponentA2)</a:t>
            </a:r>
            <a:r>
              <a:rPr b="0" i="1" lang="es-419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lograr otro efecto secundario. </a:t>
            </a:r>
            <a:endParaRPr b="1" i="1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0" name="Google Shape;590;p94"/>
          <p:cNvPicPr preferRelativeResize="0"/>
          <p:nvPr/>
        </p:nvPicPr>
        <p:blipFill rotWithShape="1">
          <a:blip r:embed="rId4">
            <a:alphaModFix/>
          </a:blip>
          <a:srcRect b="0" l="3531" r="3531" t="0"/>
          <a:stretch/>
        </p:blipFill>
        <p:spPr>
          <a:xfrm>
            <a:off x="3954211" y="755125"/>
            <a:ext cx="5189790" cy="2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/>
        </p:nvSpPr>
        <p:spPr>
          <a:xfrm>
            <a:off x="2187450" y="17065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6" name="Google Shape;59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78" y="2435150"/>
            <a:ext cx="2362650" cy="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5199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5"/>
          <p:cNvSpPr txBox="1"/>
          <p:nvPr/>
        </p:nvSpPr>
        <p:spPr>
          <a:xfrm>
            <a:off x="809550" y="3807400"/>
            <a:ext cx="75249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099" y="946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2"/>
          <p:cNvSpPr txBox="1"/>
          <p:nvPr/>
        </p:nvSpPr>
        <p:spPr>
          <a:xfrm>
            <a:off x="569425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existen muy variados tipos de aplicaciones, es raro encontrar alguna que pueda tener sentido sin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eventos.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7"/>
          <p:cNvSpPr txBox="1"/>
          <p:nvPr/>
        </p:nvSpPr>
        <p:spPr>
          <a:xfrm>
            <a:off x="1307400" y="2077200"/>
            <a:ext cx="652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 BREAKOUT ROOMS!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1" name="Google Shape;611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7"/>
          <p:cNvSpPr txBox="1"/>
          <p:nvPr/>
        </p:nvSpPr>
        <p:spPr>
          <a:xfrm>
            <a:off x="1473750" y="3183775"/>
            <a:ext cx="619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 TU CONTEXTO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tu proyecto en src/context/, crea un Contexto llamado cartContext.js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8" name="Google Shape;61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419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5" name="Google Shape;625;p99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tu proyecto en src/context/, crea un Contexto llamado cartContext.js cuyo valor default sea [ ], e importalo como provider de tu app con value []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Pista: los pasos son los mismos que en las slides, pero deberás exportar tu context creado para poder usarlo en App.js.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15 minutos para realizar la actividad.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6" name="Google Shape;62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0"/>
          <p:cNvSpPr txBox="1"/>
          <p:nvPr/>
        </p:nvSpPr>
        <p:spPr>
          <a:xfrm>
            <a:off x="0" y="588825"/>
            <a:ext cx="91440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RECAPITULACIÓN CONTEXT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3" name="Google Shape;63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00"/>
          <p:cNvSpPr txBox="1"/>
          <p:nvPr/>
        </p:nvSpPr>
        <p:spPr>
          <a:xfrm>
            <a:off x="665850" y="17845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compartir un valor único cross-app.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Reducen el wrapper-hell (infierno de nesting).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sólo pueden llevar values, sino cualquier tipo de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fn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referencia.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Toman el valor del provider mas cercano o el definido durante su declaración.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1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CONTEXTO DINÁMICO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099" y="946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02"/>
          <p:cNvSpPr txBox="1"/>
          <p:nvPr/>
        </p:nvSpPr>
        <p:spPr>
          <a:xfrm>
            <a:off x="569425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contextos </a:t>
            </a: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pueden ser alterados en </a:t>
            </a:r>
            <a:r>
              <a:rPr b="1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tiempo de ejecución</a:t>
            </a: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sus efectos </a:t>
            </a:r>
            <a:r>
              <a:rPr b="1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propagados </a:t>
            </a: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resto de los consumidores.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400" y="454175"/>
            <a:ext cx="7585477" cy="37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00" y="870846"/>
            <a:ext cx="2024825" cy="1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04"/>
          <p:cNvSpPr txBox="1"/>
          <p:nvPr/>
        </p:nvSpPr>
        <p:spPr>
          <a:xfrm>
            <a:off x="2465575" y="330350"/>
            <a:ext cx="52170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Flexibilidad de context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State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Hooks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 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Higher Order Components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0" name="Google Shape;660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2152" y="3928575"/>
            <a:ext cx="926250" cy="9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5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CONFIGURANDO UN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NODO PROVEEDOR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3"/>
          <p:cNvSpPr txBox="1"/>
          <p:nvPr/>
        </p:nvSpPr>
        <p:spPr>
          <a:xfrm>
            <a:off x="-25" y="334975"/>
            <a:ext cx="9144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¿QUÉ ES UN EVENTO EN NUESTRO CONTEXTO?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estímulo </a:t>
            </a:r>
            <a:r>
              <a:rPr b="0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programático, que puede ser provocado de manera </a:t>
            </a:r>
            <a:r>
              <a:rPr b="1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automática, </a:t>
            </a:r>
            <a:r>
              <a:rPr b="0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ser el resultado de una </a:t>
            </a:r>
            <a:r>
              <a:rPr b="1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interacción </a:t>
            </a:r>
            <a:r>
              <a:rPr b="0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usuario con la </a:t>
            </a:r>
            <a:r>
              <a:rPr b="1" i="0" lang="es-419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UI</a:t>
            </a:r>
            <a:endParaRPr b="1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4363" y="2746263"/>
            <a:ext cx="3295225" cy="185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6"/>
          <p:cNvPicPr preferRelativeResize="0"/>
          <p:nvPr/>
        </p:nvPicPr>
        <p:blipFill rotWithShape="1">
          <a:blip r:embed="rId4">
            <a:alphaModFix/>
          </a:blip>
          <a:srcRect b="0" l="49153" r="0" t="0"/>
          <a:stretch/>
        </p:blipFill>
        <p:spPr>
          <a:xfrm>
            <a:off x="4360026" y="397400"/>
            <a:ext cx="3856998" cy="37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06"/>
          <p:cNvSpPr txBox="1"/>
          <p:nvPr/>
        </p:nvSpPr>
        <p:spPr>
          <a:xfrm>
            <a:off x="454175" y="590425"/>
            <a:ext cx="39966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importante al configurar esta estrategia será: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Saber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elegir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cuál es el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punto estratégico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mi aplicación donde iniciaré el estado de ese context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AutoNum type="arabicPeriod"/>
            </a:pP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Combinarlo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estratégicamente con un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useState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mutarlo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que el useState me ayude a hacer trigger de renderings en consumers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73" name="Google Shape;673;p106"/>
          <p:cNvCxnSpPr/>
          <p:nvPr/>
        </p:nvCxnSpPr>
        <p:spPr>
          <a:xfrm flipH="1" rot="10800000">
            <a:off x="4201100" y="1510325"/>
            <a:ext cx="442800" cy="544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7"/>
          <p:cNvSpPr txBox="1"/>
          <p:nvPr/>
        </p:nvSpPr>
        <p:spPr>
          <a:xfrm>
            <a:off x="1610250" y="5610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TIPS: CONTEXT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9" name="Google Shape;67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07"/>
          <p:cNvSpPr txBox="1"/>
          <p:nvPr/>
        </p:nvSpPr>
        <p:spPr>
          <a:xfrm>
            <a:off x="665850" y="1529725"/>
            <a:ext cx="78123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tener múltiples contextos del mismo corriendo en una aplicación.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valor provisto por el hook de contexto será el del parent provider más próximo del árbol a mi componente.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 que con redux, ¡una gran cantidad de casos de uso podemos lograrlos sólo conociendo bien react, context, hooks y patrones que aprendimos en este curso, no te dejes llevar!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8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CREANDO UN 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CUSTOM PROVIDER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09"/>
          <p:cNvSpPr txBox="1"/>
          <p:nvPr/>
        </p:nvSpPr>
        <p:spPr>
          <a:xfrm>
            <a:off x="-25" y="334975"/>
            <a:ext cx="9144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CONTEXTO DINÁMICO</a:t>
            </a:r>
            <a:endParaRPr b="0" i="0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podríamos declarar un provider simplemente haciendo lo siguiente:</a:t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2" name="Google Shape;692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975" y="2278925"/>
            <a:ext cx="71437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10"/>
          <p:cNvSpPr txBox="1"/>
          <p:nvPr/>
        </p:nvSpPr>
        <p:spPr>
          <a:xfrm>
            <a:off x="32697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9" name="Google Shape;699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2225" y="836950"/>
            <a:ext cx="5785101" cy="3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10"/>
          <p:cNvSpPr txBox="1"/>
          <p:nvPr/>
        </p:nvSpPr>
        <p:spPr>
          <a:xfrm>
            <a:off x="408775" y="1090050"/>
            <a:ext cx="26112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dar mucho más valor agregado si lo transformamos en un proveedor con capacidades customizadas, y su estado linkeado.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1" name="Google Shape;701;p110"/>
          <p:cNvSpPr txBox="1"/>
          <p:nvPr/>
        </p:nvSpPr>
        <p:spPr>
          <a:xfrm>
            <a:off x="1610250" y="1038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CONTEXTO DINÁMICO: CUSTOM PROVIDER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11"/>
          <p:cNvSpPr txBox="1"/>
          <p:nvPr/>
        </p:nvSpPr>
        <p:spPr>
          <a:xfrm>
            <a:off x="32697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8" name="Google Shape;708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2225" y="836950"/>
            <a:ext cx="5785101" cy="3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11"/>
          <p:cNvSpPr txBox="1"/>
          <p:nvPr/>
        </p:nvSpPr>
        <p:spPr>
          <a:xfrm>
            <a:off x="408775" y="1090050"/>
            <a:ext cx="27135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componente virtual de fachada.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que podemos agregar helpers.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hacer wrapping de cualquier nodo que quiera transformar en provider.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10" name="Google Shape;710;p111"/>
          <p:cNvCxnSpPr/>
          <p:nvPr/>
        </p:nvCxnSpPr>
        <p:spPr>
          <a:xfrm flipH="1" rot="10800000">
            <a:off x="2827225" y="1010425"/>
            <a:ext cx="1805400" cy="624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1" name="Google Shape;711;p111"/>
          <p:cNvCxnSpPr/>
          <p:nvPr/>
        </p:nvCxnSpPr>
        <p:spPr>
          <a:xfrm flipH="1" rot="10800000">
            <a:off x="2475250" y="2026575"/>
            <a:ext cx="856500" cy="789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2" name="Google Shape;712;p111"/>
          <p:cNvCxnSpPr/>
          <p:nvPr/>
        </p:nvCxnSpPr>
        <p:spPr>
          <a:xfrm flipH="1" rot="10800000">
            <a:off x="2509300" y="2632225"/>
            <a:ext cx="822600" cy="19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3" name="Google Shape;713;p111"/>
          <p:cNvCxnSpPr>
            <a:endCxn id="714" idx="1"/>
          </p:cNvCxnSpPr>
          <p:nvPr/>
        </p:nvCxnSpPr>
        <p:spPr>
          <a:xfrm flipH="1" rot="10800000">
            <a:off x="2872550" y="3889850"/>
            <a:ext cx="545100" cy="265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4" name="Google Shape;714;p111"/>
          <p:cNvSpPr/>
          <p:nvPr/>
        </p:nvSpPr>
        <p:spPr>
          <a:xfrm>
            <a:off x="3417650" y="3792350"/>
            <a:ext cx="715200" cy="195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11"/>
          <p:cNvSpPr txBox="1"/>
          <p:nvPr/>
        </p:nvSpPr>
        <p:spPr>
          <a:xfrm>
            <a:off x="1610250" y="1038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CONTEXTO DINÁMICO: CUSTOM PROVIDER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2"/>
          <p:cNvSpPr txBox="1"/>
          <p:nvPr/>
        </p:nvSpPr>
        <p:spPr>
          <a:xfrm>
            <a:off x="408775" y="1090050"/>
            <a:ext cx="32133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 simplemente envolvemos los componentes que queramos.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i="0" lang="es-419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provider</a:t>
            </a:r>
            <a:r>
              <a:rPr b="0" i="0" lang="es-419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dará estado y hará </a:t>
            </a:r>
            <a:r>
              <a:rPr b="1" i="0" lang="es-419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sync con sus consumers</a:t>
            </a:r>
            <a:r>
              <a:rPr b="0" i="0" lang="es-419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manera </a:t>
            </a:r>
            <a:r>
              <a:rPr b="1" i="0" lang="es-419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automática </a:t>
            </a: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updates.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1" name="Google Shape;72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2850" y="792025"/>
            <a:ext cx="4858751" cy="3093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112"/>
          <p:cNvCxnSpPr/>
          <p:nvPr/>
        </p:nvCxnSpPr>
        <p:spPr>
          <a:xfrm>
            <a:off x="2441175" y="1657725"/>
            <a:ext cx="2248200" cy="329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4" name="Google Shape;724;p112"/>
          <p:cNvCxnSpPr/>
          <p:nvPr/>
        </p:nvCxnSpPr>
        <p:spPr>
          <a:xfrm flipH="1" rot="10800000">
            <a:off x="2452525" y="2350275"/>
            <a:ext cx="2463900" cy="1283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5" name="Google Shape;725;p112"/>
          <p:cNvSpPr txBox="1"/>
          <p:nvPr/>
        </p:nvSpPr>
        <p:spPr>
          <a:xfrm>
            <a:off x="4132850" y="3996225"/>
            <a:ext cx="6540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Coder tip: Observa como hemos  excluido a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Provider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6" name="Google Shape;726;p112"/>
          <p:cNvSpPr txBox="1"/>
          <p:nvPr/>
        </p:nvSpPr>
        <p:spPr>
          <a:xfrm>
            <a:off x="1610250" y="103800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CONSUMIR EL CUSTOM PROVIDER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3"/>
          <p:cNvSpPr txBox="1"/>
          <p:nvPr/>
        </p:nvSpPr>
        <p:spPr>
          <a:xfrm>
            <a:off x="1111500" y="1057775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2" name="Google Shape;73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7278" y="2015025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4"/>
          <p:cNvSpPr txBox="1"/>
          <p:nvPr/>
        </p:nvSpPr>
        <p:spPr>
          <a:xfrm>
            <a:off x="579150" y="2941475"/>
            <a:ext cx="79857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 React Context para mantener el estado de compra del user, siguiendo los detalles del manual.</a:t>
            </a:r>
            <a:endParaRPr b="0" i="1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39" name="Google Shape;739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974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14"/>
          <p:cNvSpPr txBox="1"/>
          <p:nvPr/>
        </p:nvSpPr>
        <p:spPr>
          <a:xfrm>
            <a:off x="1443000" y="2294900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CARTCONTEXT &amp; COUNTER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PARTE 1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6" name="Google Shape;746;p115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{812D6909-AA48-496C-A444-197A95352C8E}</a:tableStyleId>
              </a:tblPr>
              <a:tblGrid>
                <a:gridCol w="2945825"/>
                <a:gridCol w="3822275"/>
                <a:gridCol w="2069375"/>
              </a:tblGrid>
              <a:tr h="6886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CARTCONTEXT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9056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GitHub. Debe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incluir sugerencias.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749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br>
                        <a:rPr b="1" lang="es-419" sz="1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6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implementa React Context para mantener el estado de compra del user, siguiendo los detalles del manual.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b="1" lang="es-419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CartContext.js</a:t>
                      </a: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con el context y su custom provider (Impórtalo en App.js)</a:t>
                      </a:r>
                      <a:endParaRPr b="1" sz="14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 clickear comprar en ItemDetail se debe guardar en el CartContext el producto y su cantidad en forma de objeto { item: {} , quantity }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Detalle importante: CartContext debe tener la lógica incorporada de no aceptar duplicados y mantener su consistencia.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Métodos recomendados: 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addItem(item, quantity) // agregar cierta cantidad de un ítem al carrito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removeItem(itemId) // Remover un item del cart por usando su id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clear() // Remover todos los items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isInCart: (id) =&gt; true|false</a:t>
                      </a:r>
                      <a:endParaRPr sz="17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47" name="Google Shape;74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TIPOS DE EVENTOS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6"/>
          <p:cNvSpPr txBox="1"/>
          <p:nvPr/>
        </p:nvSpPr>
        <p:spPr>
          <a:xfrm>
            <a:off x="2183550" y="2219500"/>
            <a:ext cx="5298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CARTCONTEXT &amp; COUNTER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PARTE 2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55" name="Google Shape;75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97424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117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{F9E6C0F8-957E-412E-A183-39763F6081B6}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104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73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Importa el ItemCount.js en el counter ItemDetail.js, y configura el evento de compra, siguiendo los detalles de manual.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Debes lograr separar la responsabilidad del count, del detalle del ítem, y esperar los eventos de agregado emitidos por el 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ItemCount 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ItemCount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emita un evento 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onAdd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almacenarás ese valor en un estado interno del ItemDetail para hacer desaparecer el ItemCount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el estado interno de 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ItemDetail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tenga la cantidad de ítems solicitados mostrar en su lugar un botón que diga 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“Terminar mi compra” 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botón de terminar mi compra debe poder navegar a un componente vacío por el momento en la ruta ‘/cart’.</a:t>
                      </a:r>
                      <a:endParaRPr sz="18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61" name="Google Shape;76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7" name="Google Shape;767;p118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{F9E6C0F8-957E-412E-A183-39763F6081B6}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SINCRONIZAR COUNTER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104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73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 inicial:</a:t>
                      </a:r>
                      <a:r>
                        <a:rPr lang="es-419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ItemDetail({ item }) {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onAdd(quantityToAdd) {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// Hemos recibido un evento del ItemCount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&lt;&gt;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…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&lt;ItemCount &gt; // Configura las props de ItemCount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&lt;Button&gt;Termina tu compra&lt;/Button&gt; // Oculto hasta que el usuario seleccione la cantidad y clickee en comprar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&lt;/&gt;;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// Utilizar dentro de itemdetail el counter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7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68" name="Google Shape;76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9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75" name="Google Shape;775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20"/>
          <p:cNvSpPr txBox="1"/>
          <p:nvPr/>
        </p:nvSpPr>
        <p:spPr>
          <a:xfrm>
            <a:off x="1956450" y="2623175"/>
            <a:ext cx="52311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 aplicativos persistentes.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Context.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CustomProviders.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1" name="Google Shape;781;p12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-419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87" name="Google Shape;787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5"/>
          <p:cNvSpPr txBox="1"/>
          <p:nvPr/>
        </p:nvSpPr>
        <p:spPr>
          <a:xfrm>
            <a:off x="844375" y="836125"/>
            <a:ext cx="5217000" cy="22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estamos viendo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Netflix 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mucho tiempo 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 tocar el control remoto, ocurre un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 automático por inactividad 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nos pregunta...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2" name="Google Shape;20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3076" y="212250"/>
            <a:ext cx="2306000" cy="17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5"/>
          <p:cNvPicPr preferRelativeResize="0"/>
          <p:nvPr/>
        </p:nvPicPr>
        <p:blipFill rotWithShape="1">
          <a:blip r:embed="rId5">
            <a:alphaModFix/>
          </a:blip>
          <a:srcRect b="36243" l="0" r="0" t="12396"/>
          <a:stretch/>
        </p:blipFill>
        <p:spPr>
          <a:xfrm>
            <a:off x="844375" y="3124225"/>
            <a:ext cx="3833349" cy="12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5"/>
          <p:cNvSpPr txBox="1"/>
          <p:nvPr/>
        </p:nvSpPr>
        <p:spPr>
          <a:xfrm>
            <a:off x="844375" y="388400"/>
            <a:ext cx="3962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EVENTOS AUTOMÁTICOS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5" name="Google Shape;205;p45"/>
          <p:cNvPicPr preferRelativeResize="0"/>
          <p:nvPr/>
        </p:nvPicPr>
        <p:blipFill rotWithShape="1">
          <a:blip r:embed="rId6">
            <a:alphaModFix/>
          </a:blip>
          <a:srcRect b="0" l="0" r="37248" t="0"/>
          <a:stretch/>
        </p:blipFill>
        <p:spPr>
          <a:xfrm>
            <a:off x="6325026" y="2173000"/>
            <a:ext cx="2462099" cy="21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